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91" r:id="rId9"/>
    <p:sldId id="263" r:id="rId10"/>
    <p:sldId id="264" r:id="rId11"/>
    <p:sldId id="265" r:id="rId12"/>
    <p:sldId id="266" r:id="rId13"/>
    <p:sldId id="267" r:id="rId14"/>
    <p:sldId id="289" r:id="rId15"/>
    <p:sldId id="29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8B96-E1A2-9F0E-BEF6-0929CA564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F835-1361-3E45-44AE-4E50EF5FE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C864F-CF05-5DBA-32D6-EF1DEB9C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6094B-20C7-5D5C-9756-2F1A0D63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BD25-DDFE-8EE4-A9EB-8B9B2944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656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6383-3181-4F31-9167-295FFA25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51902-F896-1FE4-75E3-73B7C592C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B455-E97A-6E47-1912-B0D579F2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2AA49-6261-5EB7-3E27-6BC05A36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9D4B9-4896-5947-D13F-64D5EAFA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38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02DBE-716B-B9E6-2B02-EA2455C91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3CF26-F592-5A6B-F722-75B5D0D72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7053A-0D8B-D659-F907-AFB97192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73F6C-1AAC-195C-2467-15962680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75-2A1F-5565-578A-1AF5B468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55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1DBC-D1C7-67FB-A2EE-38D52A04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1921-E5E5-D255-0FD3-901B69DCF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95C46-688F-DDC3-686B-B6245F9A5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02524-52FA-8BAA-EA41-35461CB6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43E31-33BC-E9A5-1D11-AA83CF58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42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980E-E669-DD58-D588-57A37224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0E585-DDE6-7915-F3AE-66B25F717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C65D-132F-4EEC-4B2B-4D84E025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838A4-226A-AA05-1532-256EF4DA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F56B-4AAD-2C51-E43F-B53AEAC7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033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B1F8E-E12A-533B-06B4-2F9C7EE4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B769B-B622-6595-3BD8-1A9E2120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06BB0-A22A-6DDE-5B6C-486743C6F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89207-2E75-2F54-C6E9-C097E863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20F42-DD8D-E67B-C587-42A37EA7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76E45-31EA-8E66-77B4-CD6B8935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946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EBBD-B74A-0433-AC84-BC8CDAD3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165A4-E94B-6A34-6F54-B93F260C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F63CC-0366-7675-337D-0AA8F6D9A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115B8-42A6-7030-3E28-BA558EA7F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8173B-8EAD-57A0-C367-B628DC605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58BC5-FF74-C2E6-BECC-9B24F6F3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261DEE-610B-A14F-ADA2-04A1D5A0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B8D17-E65B-FCCD-31E5-139792B2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225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77F7-CAB7-4170-9FDD-39D2B78A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2420-E68F-1640-D476-D764D657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30B25-B6C5-3C86-9685-8F413CC4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D12F2-F928-9CBC-8CB4-F30722ED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931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4F951-DBC0-6910-A2E2-3D5BCB97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3CEE6-B25E-CF72-FC96-364B3FEE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7962-6B61-DE1A-1C9E-CD9B7933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639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C6E8-E868-5484-B4A6-7CFA4251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AF6FF-B05F-10D0-9869-47D5E309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10D29-A1D9-C482-59BB-CFA79F3D3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6695D-F241-7107-0468-4B123A67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5E33B-7AB4-32BA-0345-F6FFBAB1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539C0-FA81-6D9B-44EB-B8EE3B36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171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B7FB-51D7-A54B-D068-BFB624E1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39205-6557-AC23-FAA9-52DBD18AF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FA386-E6A9-A721-C3AD-690687B5A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CDDA4-0663-4DD6-F961-E188427C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A0BAA-8203-4560-3269-9EE0997A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92886-4A4F-F44B-2BB4-CB70A826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561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7FF4B-71CD-042A-AA70-91A09C91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A17B3-1FDF-60BE-63EC-BEE0456FC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08AC0-2C2D-ABCC-113F-E3430FAD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0B08D-D29F-4AD2-A116-7B452DA5EE5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3453D-85BE-113F-1E9B-FC600CCFD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97CD6-0BC1-2480-AD14-1450ABAAC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5CBE4-60CC-4188-8162-22A6386274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350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14.png"/><Relationship Id="rId4" Type="http://schemas.openxmlformats.org/officeDocument/2006/relationships/audio" Target="../media/media5.mp3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708" y="3298629"/>
            <a:ext cx="6474410" cy="880516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4 </a:t>
            </a:r>
            <a:br>
              <a:rPr lang="hr-HR" sz="5400" b="1" dirty="0"/>
            </a:br>
            <a:r>
              <a:rPr lang="hr-HR" sz="5400" b="1" dirty="0" err="1"/>
              <a:t>School</a:t>
            </a:r>
            <a:r>
              <a:rPr lang="hr-HR" sz="5400" b="1" dirty="0"/>
              <a:t> </a:t>
            </a:r>
            <a:r>
              <a:rPr lang="hr-HR" sz="5400" b="1" dirty="0" err="1"/>
              <a:t>rules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426" y="2601913"/>
            <a:ext cx="4752974" cy="455057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C0504A-1A8B-1B32-4553-E2AF077E0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792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E6BEF-763A-6DBF-1D4E-C2ACEB79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310718"/>
            <a:ext cx="5677921" cy="5946144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three</a:t>
            </a:r>
            <a:r>
              <a:rPr lang="hr-HR" b="1" dirty="0"/>
              <a:t> more </a:t>
            </a:r>
            <a:r>
              <a:rPr lang="hr-HR" b="1" dirty="0" err="1"/>
              <a:t>dialogues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4 </a:t>
            </a:r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5</a:t>
            </a:r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6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CAA82-6F29-4C37-FC60-142881750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80" y="825482"/>
            <a:ext cx="4922149" cy="552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4_4_school_rules__dialogue_4_">
            <a:hlinkClick r:id="" action="ppaction://media"/>
            <a:extLst>
              <a:ext uri="{FF2B5EF4-FFF2-40B4-BE49-F238E27FC236}">
                <a16:creationId xmlns:a16="http://schemas.microsoft.com/office/drawing/2014/main" id="{27F2C222-B690-D28C-ADF2-D60DB12A9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1963" y="1693076"/>
            <a:ext cx="487363" cy="487363"/>
          </a:xfrm>
          <a:prstGeom prst="rect">
            <a:avLst/>
          </a:prstGeom>
        </p:spPr>
      </p:pic>
      <p:pic>
        <p:nvPicPr>
          <p:cNvPr id="10" name="l__4_5_school_rules__dialogue_5_">
            <a:hlinkClick r:id="" action="ppaction://media"/>
            <a:extLst>
              <a:ext uri="{FF2B5EF4-FFF2-40B4-BE49-F238E27FC236}">
                <a16:creationId xmlns:a16="http://schemas.microsoft.com/office/drawing/2014/main" id="{B0546459-78A1-5328-9D27-4BE778ED82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1963" y="2252370"/>
            <a:ext cx="487363" cy="487363"/>
          </a:xfrm>
          <a:prstGeom prst="rect">
            <a:avLst/>
          </a:prstGeom>
        </p:spPr>
      </p:pic>
      <p:pic>
        <p:nvPicPr>
          <p:cNvPr id="11" name="l__4_6_school_rules__dialogue_6_">
            <a:hlinkClick r:id="" action="ppaction://media"/>
            <a:extLst>
              <a:ext uri="{FF2B5EF4-FFF2-40B4-BE49-F238E27FC236}">
                <a16:creationId xmlns:a16="http://schemas.microsoft.com/office/drawing/2014/main" id="{2CA3446D-6E5A-07D8-B3F9-9FA6444901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1962" y="2811664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749F9D-636F-FEF0-0518-073F35B907BF}"/>
              </a:ext>
            </a:extLst>
          </p:cNvPr>
          <p:cNvSpPr txBox="1"/>
          <p:nvPr/>
        </p:nvSpPr>
        <p:spPr>
          <a:xfrm>
            <a:off x="6019801" y="3737499"/>
            <a:ext cx="57416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dialogues</a:t>
            </a:r>
            <a:r>
              <a:rPr lang="hr-HR" sz="2800" b="1" dirty="0"/>
              <a:t> 4, 5, &amp; 6. </a:t>
            </a:r>
          </a:p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new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notebooks</a:t>
            </a:r>
            <a:r>
              <a:rPr lang="hr-HR" sz="2800" b="1" dirty="0"/>
              <a:t>. </a:t>
            </a:r>
          </a:p>
          <a:p>
            <a:r>
              <a:rPr lang="hr-HR" sz="2800" b="1" dirty="0" err="1"/>
              <a:t>Translate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help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dictionary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end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book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97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5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C0504A-1A8B-1B32-4553-E2AF077E0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792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E6BEF-763A-6DBF-1D4E-C2ACEB79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24287"/>
            <a:ext cx="5677921" cy="5946144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</a:t>
            </a:r>
          </a:p>
          <a:p>
            <a:pPr marL="0" indent="0" algn="just">
              <a:buNone/>
            </a:pPr>
            <a:r>
              <a:rPr lang="hr-HR" b="1" dirty="0"/>
              <a:t> </a:t>
            </a:r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sz="2600" dirty="0"/>
              <a:t>Emma must </a:t>
            </a:r>
            <a:r>
              <a:rPr lang="hr-HR" sz="2600" dirty="0" err="1">
                <a:solidFill>
                  <a:srgbClr val="FF0000"/>
                </a:solidFill>
              </a:rPr>
              <a:t>get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bigger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shoe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size</a:t>
            </a:r>
            <a:r>
              <a:rPr lang="hr-HR" sz="2600" dirty="0"/>
              <a:t>. Emma </a:t>
            </a:r>
            <a:r>
              <a:rPr lang="hr-HR" sz="2600" dirty="0" err="1"/>
              <a:t>has</a:t>
            </a:r>
            <a:r>
              <a:rPr lang="hr-HR" sz="2600" dirty="0"/>
              <a:t> to </a:t>
            </a:r>
            <a:r>
              <a:rPr lang="hr-HR" sz="2600" dirty="0" err="1">
                <a:solidFill>
                  <a:srgbClr val="FF0000"/>
                </a:solidFill>
              </a:rPr>
              <a:t>wear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her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school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uniform</a:t>
            </a:r>
            <a:r>
              <a:rPr lang="hr-HR" sz="2600" dirty="0"/>
              <a:t>.</a:t>
            </a:r>
          </a:p>
          <a:p>
            <a:pPr marL="0" indent="0" algn="just">
              <a:buNone/>
            </a:pPr>
            <a:r>
              <a:rPr lang="hr-HR" sz="2600" dirty="0" err="1"/>
              <a:t>She</a:t>
            </a:r>
            <a:r>
              <a:rPr lang="hr-HR" sz="2600" dirty="0"/>
              <a:t> </a:t>
            </a:r>
            <a:r>
              <a:rPr lang="hr-HR" sz="2600" dirty="0" err="1"/>
              <a:t>mustn’t</a:t>
            </a:r>
            <a:r>
              <a:rPr lang="hr-HR" sz="2600" dirty="0"/>
              <a:t> </a:t>
            </a:r>
            <a:r>
              <a:rPr lang="hr-HR" sz="2600" dirty="0" err="1">
                <a:solidFill>
                  <a:srgbClr val="FF0000"/>
                </a:solidFill>
              </a:rPr>
              <a:t>wear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earrings</a:t>
            </a:r>
            <a:r>
              <a:rPr lang="hr-HR" sz="2600" dirty="0">
                <a:solidFill>
                  <a:srgbClr val="FF0000"/>
                </a:solidFill>
              </a:rPr>
              <a:t> to </a:t>
            </a:r>
            <a:r>
              <a:rPr lang="hr-HR" sz="2600" dirty="0" err="1">
                <a:solidFill>
                  <a:srgbClr val="FF0000"/>
                </a:solidFill>
              </a:rPr>
              <a:t>school</a:t>
            </a:r>
            <a:r>
              <a:rPr lang="hr-HR" sz="2600" dirty="0"/>
              <a:t>.</a:t>
            </a:r>
          </a:p>
          <a:p>
            <a:pPr marL="0" indent="0" algn="just">
              <a:buNone/>
            </a:pPr>
            <a:r>
              <a:rPr lang="hr-HR" sz="2600" dirty="0"/>
              <a:t>Peter must/</a:t>
            </a:r>
            <a:r>
              <a:rPr lang="hr-HR" sz="2600" dirty="0" err="1"/>
              <a:t>has</a:t>
            </a:r>
            <a:r>
              <a:rPr lang="hr-HR" sz="2600" dirty="0"/>
              <a:t> to </a:t>
            </a:r>
            <a:r>
              <a:rPr lang="hr-HR" sz="2600" dirty="0" err="1">
                <a:solidFill>
                  <a:srgbClr val="FF0000"/>
                </a:solidFill>
              </a:rPr>
              <a:t>turn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off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music</a:t>
            </a:r>
            <a:r>
              <a:rPr lang="hr-HR" sz="2600" dirty="0"/>
              <a:t>. </a:t>
            </a:r>
          </a:p>
          <a:p>
            <a:pPr marL="0" indent="0" algn="just">
              <a:buNone/>
            </a:pPr>
            <a:r>
              <a:rPr lang="hr-HR" sz="2600" dirty="0"/>
              <a:t>He </a:t>
            </a:r>
            <a:r>
              <a:rPr lang="hr-HR" sz="2600" dirty="0" err="1"/>
              <a:t>mustn’t</a:t>
            </a:r>
            <a:r>
              <a:rPr lang="hr-HR" sz="2600" dirty="0"/>
              <a:t> </a:t>
            </a:r>
            <a:r>
              <a:rPr lang="hr-HR" sz="2600" dirty="0" err="1"/>
              <a:t>have</a:t>
            </a:r>
            <a:r>
              <a:rPr lang="hr-HR" sz="2600" dirty="0"/>
              <a:t> </a:t>
            </a:r>
            <a:r>
              <a:rPr lang="hr-HR" sz="2600" dirty="0" err="1">
                <a:solidFill>
                  <a:srgbClr val="FF0000"/>
                </a:solidFill>
              </a:rPr>
              <a:t>earphones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classroom</a:t>
            </a:r>
            <a:r>
              <a:rPr lang="hr-HR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A7576-531A-DAED-B474-25063525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0" y="2274303"/>
            <a:ext cx="4966968" cy="212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451D0-E321-F616-BCAC-00DA20C56524}"/>
              </a:ext>
            </a:extLst>
          </p:cNvPr>
          <p:cNvSpPr txBox="1"/>
          <p:nvPr/>
        </p:nvSpPr>
        <p:spPr>
          <a:xfrm>
            <a:off x="6172198" y="5593377"/>
            <a:ext cx="556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dialogues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pairs</a:t>
            </a:r>
            <a:r>
              <a:rPr lang="hr-HR" sz="2800" b="1" dirty="0"/>
              <a:t>. </a:t>
            </a:r>
            <a:r>
              <a:rPr lang="hr-HR" sz="2800" b="1" dirty="0" err="1"/>
              <a:t>Choose</a:t>
            </a:r>
            <a:r>
              <a:rPr lang="hr-HR" sz="2800" b="1" dirty="0"/>
              <a:t> one </a:t>
            </a:r>
            <a:r>
              <a:rPr lang="hr-HR" sz="2800" b="1" dirty="0" err="1"/>
              <a:t>dialoge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act</a:t>
            </a:r>
            <a:r>
              <a:rPr lang="hr-HR" sz="2800" b="1" dirty="0"/>
              <a:t> </a:t>
            </a:r>
            <a:r>
              <a:rPr lang="hr-HR" sz="2800" b="1" dirty="0" err="1"/>
              <a:t>it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9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08B3F7-F181-DCF9-B01D-33D1A891C7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70990" cy="688367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F558B-32C4-8828-950E-F88D6BAA6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7609" y="284085"/>
            <a:ext cx="5370990" cy="5839612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dialogue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option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A39F68-23EA-D04A-44EF-5C412109E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276"/>
            <a:ext cx="5690586" cy="229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8094C-609F-ECEE-892F-21893A3C5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2" y="1870691"/>
            <a:ext cx="781235" cy="41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1ABBF-FB6D-76F8-A5D2-FE5A3FDCB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3" y="2255388"/>
            <a:ext cx="660265" cy="347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B19391-A61A-C420-024A-CCD1AEE65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3" y="2522500"/>
            <a:ext cx="781235" cy="410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A8108-1D8B-ED13-FA47-DDFF0C196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5" y="2947112"/>
            <a:ext cx="580586" cy="30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49938D-3CB3-C88D-F7F2-A0FFDCA09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98" y="3277845"/>
            <a:ext cx="580588" cy="305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88821-252B-45B7-C7AD-A8C0A85EB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9" y="3605546"/>
            <a:ext cx="560467" cy="29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14B55-9CF4-3843-FA81-2C950CE28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5" y="2255388"/>
            <a:ext cx="448091" cy="235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A80A56-9EDD-6817-F7BF-A783B592F92B}"/>
              </a:ext>
            </a:extLst>
          </p:cNvPr>
          <p:cNvSpPr txBox="1"/>
          <p:nvPr/>
        </p:nvSpPr>
        <p:spPr>
          <a:xfrm>
            <a:off x="6223987" y="2603096"/>
            <a:ext cx="5690586" cy="12926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2600" b="1" dirty="0"/>
              <a:t>HOUSEHOLD CHORES</a:t>
            </a:r>
          </a:p>
          <a:p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translations</a:t>
            </a:r>
            <a:r>
              <a:rPr lang="hr-HR" sz="2600" b="1" dirty="0"/>
              <a:t>.</a:t>
            </a:r>
          </a:p>
          <a:p>
            <a:pPr algn="just"/>
            <a:endParaRPr lang="hr-HR" sz="2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411044-C074-898B-DF28-F70C48DFD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74374"/>
            <a:ext cx="4604753" cy="535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E7D43D-2E28-124F-57FE-ECA0867D3C86}"/>
              </a:ext>
            </a:extLst>
          </p:cNvPr>
          <p:cNvSpPr txBox="1"/>
          <p:nvPr/>
        </p:nvSpPr>
        <p:spPr>
          <a:xfrm>
            <a:off x="3150881" y="2762446"/>
            <a:ext cx="1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iznijeti smeće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55AC40-8D9F-73C3-DC1B-676CAD0A50BB}"/>
              </a:ext>
            </a:extLst>
          </p:cNvPr>
          <p:cNvSpPr txBox="1"/>
          <p:nvPr/>
        </p:nvSpPr>
        <p:spPr>
          <a:xfrm>
            <a:off x="1725307" y="3218509"/>
            <a:ext cx="1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kuhati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6AEF9-45A7-C89A-B492-D5E94DF7ACC2}"/>
              </a:ext>
            </a:extLst>
          </p:cNvPr>
          <p:cNvSpPr txBox="1"/>
          <p:nvPr/>
        </p:nvSpPr>
        <p:spPr>
          <a:xfrm>
            <a:off x="2610437" y="3653274"/>
            <a:ext cx="180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napraviti krevet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423588-96BC-403E-9417-1E3B267F4B96}"/>
              </a:ext>
            </a:extLst>
          </p:cNvPr>
          <p:cNvSpPr txBox="1"/>
          <p:nvPr/>
        </p:nvSpPr>
        <p:spPr>
          <a:xfrm>
            <a:off x="2386392" y="4109337"/>
            <a:ext cx="1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oprati auto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409EE-1F17-893A-A305-EC109AACE6D9}"/>
              </a:ext>
            </a:extLst>
          </p:cNvPr>
          <p:cNvSpPr txBox="1"/>
          <p:nvPr/>
        </p:nvSpPr>
        <p:spPr>
          <a:xfrm>
            <a:off x="1297238" y="4748331"/>
            <a:ext cx="341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čuvati mlađeg brata ili sestru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1227DD-D2E5-B2DB-858F-E72F0CABEBAF}"/>
              </a:ext>
            </a:extLst>
          </p:cNvPr>
          <p:cNvSpPr txBox="1"/>
          <p:nvPr/>
        </p:nvSpPr>
        <p:spPr>
          <a:xfrm>
            <a:off x="1198654" y="5170552"/>
            <a:ext cx="259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postaviti ili počistiti stol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9BFA67-865B-3245-9D33-BC9F1E068191}"/>
              </a:ext>
            </a:extLst>
          </p:cNvPr>
          <p:cNvSpPr txBox="1"/>
          <p:nvPr/>
        </p:nvSpPr>
        <p:spPr>
          <a:xfrm>
            <a:off x="2354578" y="5435767"/>
            <a:ext cx="1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ići u kupovinu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90E78C-FD1E-A40C-1771-78601B84C0E3}"/>
              </a:ext>
            </a:extLst>
          </p:cNvPr>
          <p:cNvSpPr txBox="1"/>
          <p:nvPr/>
        </p:nvSpPr>
        <p:spPr>
          <a:xfrm>
            <a:off x="2834483" y="5853904"/>
            <a:ext cx="1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</a:rPr>
              <a:t>usisati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5402AD-7A3E-5B97-0D15-0EB159A85E8A}"/>
              </a:ext>
            </a:extLst>
          </p:cNvPr>
          <p:cNvSpPr txBox="1"/>
          <p:nvPr/>
        </p:nvSpPr>
        <p:spPr>
          <a:xfrm>
            <a:off x="6223987" y="4585201"/>
            <a:ext cx="5701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Task</a:t>
            </a:r>
            <a:r>
              <a:rPr lang="hr-HR" sz="2800" b="1" dirty="0"/>
              <a:t> G.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number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a </a:t>
            </a:r>
            <a:r>
              <a:rPr lang="hr-HR" sz="2800" b="1" dirty="0" err="1"/>
              <a:t>picture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front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chore</a:t>
            </a:r>
            <a:r>
              <a:rPr lang="hr-HR" sz="2800" b="1" dirty="0"/>
              <a:t>.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say</a:t>
            </a:r>
            <a:r>
              <a:rPr lang="hr-HR" sz="2800" b="1" dirty="0"/>
              <a:t> </a:t>
            </a:r>
            <a:r>
              <a:rPr lang="hr-HR" sz="2800" b="1" dirty="0" err="1"/>
              <a:t>what</a:t>
            </a:r>
            <a:r>
              <a:rPr lang="hr-HR" sz="2800" b="1" dirty="0"/>
              <a:t> he </a:t>
            </a:r>
            <a:r>
              <a:rPr lang="hr-HR" sz="2800" b="1" dirty="0" err="1"/>
              <a:t>has</a:t>
            </a:r>
            <a:r>
              <a:rPr lang="hr-HR" sz="2800" b="1" dirty="0"/>
              <a:t> to do.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29E568-96D1-3790-26E1-A5EEA9AE7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51" y="1781344"/>
            <a:ext cx="3185436" cy="4656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EF7270-FDDF-93E4-FBFB-6DAEE1969C5F}"/>
              </a:ext>
            </a:extLst>
          </p:cNvPr>
          <p:cNvSpPr txBox="1"/>
          <p:nvPr/>
        </p:nvSpPr>
        <p:spPr>
          <a:xfrm>
            <a:off x="6218301" y="6312305"/>
            <a:ext cx="226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38B386-CC89-FD6F-2880-9123288D2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2" y="737953"/>
            <a:ext cx="4929737" cy="5735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35F6FD-31F7-91EF-F829-D19215EE890F}"/>
              </a:ext>
            </a:extLst>
          </p:cNvPr>
          <p:cNvSpPr txBox="1"/>
          <p:nvPr/>
        </p:nvSpPr>
        <p:spPr>
          <a:xfrm>
            <a:off x="662265" y="2558214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24AABF-0826-E072-7E67-26A576D413AB}"/>
              </a:ext>
            </a:extLst>
          </p:cNvPr>
          <p:cNvSpPr txBox="1"/>
          <p:nvPr/>
        </p:nvSpPr>
        <p:spPr>
          <a:xfrm>
            <a:off x="662265" y="3010343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9FC674-4D36-9B7E-C2EE-F6DD9F595685}"/>
              </a:ext>
            </a:extLst>
          </p:cNvPr>
          <p:cNvSpPr txBox="1"/>
          <p:nvPr/>
        </p:nvSpPr>
        <p:spPr>
          <a:xfrm>
            <a:off x="662265" y="3498695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E1527C-C3DF-8D69-BA0E-70BE97D325C9}"/>
              </a:ext>
            </a:extLst>
          </p:cNvPr>
          <p:cNvSpPr txBox="1"/>
          <p:nvPr/>
        </p:nvSpPr>
        <p:spPr>
          <a:xfrm>
            <a:off x="668839" y="3963137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7F45EF-55E2-74F8-8EEB-4C8ED40D6720}"/>
              </a:ext>
            </a:extLst>
          </p:cNvPr>
          <p:cNvSpPr txBox="1"/>
          <p:nvPr/>
        </p:nvSpPr>
        <p:spPr>
          <a:xfrm>
            <a:off x="636973" y="4453596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9D4464-59B4-E062-A2AA-7E81A54B27C9}"/>
              </a:ext>
            </a:extLst>
          </p:cNvPr>
          <p:cNvSpPr txBox="1"/>
          <p:nvPr/>
        </p:nvSpPr>
        <p:spPr>
          <a:xfrm>
            <a:off x="662561" y="4912909"/>
            <a:ext cx="3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B19F1A-A2DA-1E48-254D-29859D255A2A}"/>
              </a:ext>
            </a:extLst>
          </p:cNvPr>
          <p:cNvSpPr txBox="1"/>
          <p:nvPr/>
        </p:nvSpPr>
        <p:spPr>
          <a:xfrm>
            <a:off x="655535" y="5372222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8C620-6222-9A26-4FAA-98C66495DDFC}"/>
              </a:ext>
            </a:extLst>
          </p:cNvPr>
          <p:cNvSpPr txBox="1"/>
          <p:nvPr/>
        </p:nvSpPr>
        <p:spPr>
          <a:xfrm>
            <a:off x="668839" y="5835529"/>
            <a:ext cx="39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257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898FC4-8C0C-607A-6B01-7677739B5A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44"/>
            <a:ext cx="5344357" cy="684954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F2A97-2EEE-A268-DB4D-3DB477E06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060" y="284085"/>
            <a:ext cx="5592932" cy="1402672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Make a </a:t>
            </a:r>
            <a:r>
              <a:rPr lang="hr-HR" b="1" dirty="0" err="1"/>
              <a:t>dialogue</a:t>
            </a:r>
            <a:r>
              <a:rPr lang="hr-HR" b="1" dirty="0"/>
              <a:t> </a:t>
            </a:r>
            <a:r>
              <a:rPr lang="hr-HR" b="1" dirty="0" err="1"/>
              <a:t>using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H.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talking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652FC-0297-8AFB-486E-70C96282F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4" y="2060316"/>
            <a:ext cx="4516656" cy="273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61EBEF7-F84E-37F2-1B60-49E42C6F88A8}"/>
              </a:ext>
            </a:extLst>
          </p:cNvPr>
          <p:cNvSpPr txBox="1">
            <a:spLocks/>
          </p:cNvSpPr>
          <p:nvPr/>
        </p:nvSpPr>
        <p:spPr>
          <a:xfrm>
            <a:off x="5817725" y="2291861"/>
            <a:ext cx="5592932" cy="1981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GOOD TO KNOW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13A41-5367-46BF-3117-7B77B69E2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" y="1809033"/>
            <a:ext cx="5326143" cy="350869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07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895" y="1296139"/>
            <a:ext cx="5690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household</a:t>
            </a:r>
            <a:r>
              <a:rPr lang="hr-HR" sz="2800" b="1" dirty="0"/>
              <a:t> </a:t>
            </a:r>
            <a:r>
              <a:rPr lang="hr-HR" sz="2800" b="1" dirty="0" err="1"/>
              <a:t>chores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A6B9ED-2F1C-1640-D694-2FBDB3E03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2" y="1061365"/>
            <a:ext cx="4003829" cy="5675257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F6E909-C13D-1F4C-7325-E71E1BE50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1" y="1357117"/>
            <a:ext cx="5089402" cy="4816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D27F3-4963-2E16-A329-B4E023939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3" y="1357117"/>
            <a:ext cx="5174017" cy="483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9D7D0D-BE04-86F7-4174-25F2F0368D61}"/>
              </a:ext>
            </a:extLst>
          </p:cNvPr>
          <p:cNvSpPr txBox="1"/>
          <p:nvPr/>
        </p:nvSpPr>
        <p:spPr>
          <a:xfrm>
            <a:off x="5885895" y="3559946"/>
            <a:ext cx="5690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?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down</a:t>
            </a:r>
            <a:r>
              <a:rPr lang="hr-HR" sz="2800" b="1" dirty="0"/>
              <a:t> </a:t>
            </a:r>
            <a:r>
              <a:rPr lang="hr-HR" sz="2800" b="1" dirty="0" err="1"/>
              <a:t>which</a:t>
            </a:r>
            <a:r>
              <a:rPr lang="hr-HR" sz="2800" b="1" dirty="0"/>
              <a:t> </a:t>
            </a:r>
            <a:r>
              <a:rPr lang="hr-HR" sz="2800" b="1" dirty="0" err="1"/>
              <a:t>household</a:t>
            </a:r>
            <a:r>
              <a:rPr lang="hr-HR" sz="2800" b="1" dirty="0"/>
              <a:t> </a:t>
            </a:r>
            <a:r>
              <a:rPr lang="hr-HR" sz="2800" b="1" dirty="0" err="1"/>
              <a:t>chores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have</a:t>
            </a:r>
            <a:r>
              <a:rPr lang="hr-HR" sz="2800" b="1" dirty="0"/>
              <a:t> to do.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3C6144-A648-FF28-B30E-B66AE68E1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8" y="2243744"/>
            <a:ext cx="5483509" cy="2809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1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21.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895" y="1296139"/>
            <a:ext cx="5690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Task</a:t>
            </a:r>
            <a:r>
              <a:rPr lang="hr-HR" sz="2800" b="1" dirty="0"/>
              <a:t> E </a:t>
            </a:r>
            <a:br>
              <a:rPr lang="hr-HR" sz="2800" b="1" dirty="0"/>
            </a:br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</a:p>
          <a:p>
            <a:r>
              <a:rPr lang="hr-HR" sz="2800" b="1" dirty="0">
                <a:solidFill>
                  <a:srgbClr val="00B0F0"/>
                </a:solidFill>
              </a:rPr>
              <a:t>HAVE TO/DON’T HAVE TO/MUSN’T.</a:t>
            </a:r>
          </a:p>
          <a:p>
            <a:pPr algn="just"/>
            <a:endParaRPr lang="hr-HR" sz="2800" b="1" dirty="0"/>
          </a:p>
          <a:p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possible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 Do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differ</a:t>
            </a:r>
            <a:r>
              <a:rPr lang="hr-HR" sz="2800" b="1" dirty="0"/>
              <a:t>?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A6B9ED-2F1C-1640-D694-2FBDB3E03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602" y="1336259"/>
            <a:ext cx="4003829" cy="51254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F7F19-C949-6CD5-3EC2-3B04247AD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4" y="1336259"/>
            <a:ext cx="5154063" cy="512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37E5C-DB5B-2ECC-4D7D-DF7AE9E0C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4" y="1372063"/>
            <a:ext cx="5154063" cy="513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A9690-4B4A-5A4A-9B05-966E50CBD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" y="2411628"/>
            <a:ext cx="5690588" cy="306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800917-0603-BBFA-35EA-2F6E82A76F4C}"/>
              </a:ext>
            </a:extLst>
          </p:cNvPr>
          <p:cNvSpPr txBox="1"/>
          <p:nvPr/>
        </p:nvSpPr>
        <p:spPr>
          <a:xfrm>
            <a:off x="5903649" y="4200517"/>
            <a:ext cx="5797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Do </a:t>
            </a:r>
            <a:r>
              <a:rPr lang="hr-HR" sz="2800" b="1" dirty="0" err="1"/>
              <a:t>Task</a:t>
            </a:r>
            <a:r>
              <a:rPr lang="hr-HR" sz="2800" b="1" dirty="0"/>
              <a:t> F. </a:t>
            </a:r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90440-9158-E950-A67F-F3ABA74F53B9}"/>
              </a:ext>
            </a:extLst>
          </p:cNvPr>
          <p:cNvSpPr txBox="1"/>
          <p:nvPr/>
        </p:nvSpPr>
        <p:spPr>
          <a:xfrm>
            <a:off x="5903649" y="5381346"/>
            <a:ext cx="579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6AF55D-9612-EF94-788D-8228505C72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"/>
          <a:stretch/>
        </p:blipFill>
        <p:spPr>
          <a:xfrm>
            <a:off x="88221" y="2494235"/>
            <a:ext cx="5690588" cy="291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5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1340A10-27C5-58B3-8C50-C2C61C423F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r="2285"/>
          <a:stretch/>
        </p:blipFill>
        <p:spPr>
          <a:xfrm>
            <a:off x="1113408" y="1146367"/>
            <a:ext cx="3867149" cy="4565265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A52866-AF56-FEEA-35DC-2A573F1E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5481" y="523875"/>
            <a:ext cx="6018320" cy="56530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see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</a:t>
            </a:r>
            <a:r>
              <a:rPr lang="hr-HR" b="1" dirty="0"/>
              <a:t>? </a:t>
            </a:r>
          </a:p>
          <a:p>
            <a:pPr marL="0" indent="0" algn="just">
              <a:buNone/>
            </a:pPr>
            <a:r>
              <a:rPr lang="hr-H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School</a:t>
            </a:r>
            <a:r>
              <a:rPr lang="hr-H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uniforms</a:t>
            </a:r>
            <a:r>
              <a:rPr lang="hr-H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wear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uniforms</a:t>
            </a:r>
            <a:r>
              <a:rPr lang="hr-HR" b="1" dirty="0"/>
              <a:t>? </a:t>
            </a:r>
            <a:r>
              <a:rPr lang="hr-HR" b="1" dirty="0" err="1"/>
              <a:t>Would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like</a:t>
            </a:r>
            <a:r>
              <a:rPr lang="hr-HR" b="1" dirty="0"/>
              <a:t> to? </a:t>
            </a:r>
            <a:r>
              <a:rPr lang="hr-HR" b="1" dirty="0" err="1"/>
              <a:t>Why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listed</a:t>
            </a:r>
            <a:r>
              <a:rPr lang="hr-HR" b="1" dirty="0"/>
              <a:t> </a:t>
            </a:r>
            <a:r>
              <a:rPr lang="hr-HR" b="1" dirty="0" err="1"/>
              <a:t>below</a:t>
            </a:r>
            <a:r>
              <a:rPr lang="hr-HR" b="1" dirty="0"/>
              <a:t>.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clothing</a:t>
            </a:r>
            <a:r>
              <a:rPr lang="hr-HR" b="1" dirty="0"/>
              <a:t> </a:t>
            </a:r>
            <a:r>
              <a:rPr lang="hr-HR" b="1" dirty="0" err="1"/>
              <a:t>items</a:t>
            </a:r>
            <a:r>
              <a:rPr lang="hr-HR" b="1" dirty="0"/>
              <a:t> are </a:t>
            </a:r>
            <a:r>
              <a:rPr lang="hr-HR" b="1" dirty="0" err="1"/>
              <a:t>worn</a:t>
            </a:r>
            <a:r>
              <a:rPr lang="hr-HR" b="1" dirty="0"/>
              <a:t> </a:t>
            </a:r>
            <a:r>
              <a:rPr lang="hr-HR" b="1" dirty="0" err="1"/>
              <a:t>by</a:t>
            </a:r>
            <a:r>
              <a:rPr lang="hr-HR" b="1" dirty="0"/>
              <a:t> </a:t>
            </a:r>
            <a:r>
              <a:rPr lang="hr-HR" b="1" dirty="0" err="1"/>
              <a:t>boys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by</a:t>
            </a:r>
            <a:r>
              <a:rPr lang="hr-HR" b="1" dirty="0"/>
              <a:t> </a:t>
            </a:r>
            <a:r>
              <a:rPr lang="hr-HR" b="1" dirty="0" err="1"/>
              <a:t>girls</a:t>
            </a:r>
            <a:r>
              <a:rPr lang="hr-HR" b="1" dirty="0"/>
              <a:t>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SHIRTS</a:t>
            </a:r>
            <a:r>
              <a:rPr lang="hr-HR" b="1" dirty="0">
                <a:solidFill>
                  <a:srgbClr val="00B0F0"/>
                </a:solidFill>
              </a:rPr>
              <a:t>	</a:t>
            </a:r>
            <a:r>
              <a:rPr lang="en-US" b="1" dirty="0">
                <a:solidFill>
                  <a:srgbClr val="00B0F0"/>
                </a:solidFill>
              </a:rPr>
              <a:t>TROUSERS </a:t>
            </a:r>
            <a:r>
              <a:rPr lang="hr-HR" b="1" dirty="0">
                <a:solidFill>
                  <a:srgbClr val="00B0F0"/>
                </a:solidFill>
              </a:rPr>
              <a:t>	     </a:t>
            </a:r>
            <a:r>
              <a:rPr lang="en-US" b="1" dirty="0">
                <a:solidFill>
                  <a:srgbClr val="00B0F0"/>
                </a:solidFill>
              </a:rPr>
              <a:t>SHOES </a:t>
            </a:r>
            <a:endParaRPr lang="hr-HR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A TIE</a:t>
            </a:r>
            <a:r>
              <a:rPr lang="hr-HR" b="1" dirty="0">
                <a:solidFill>
                  <a:srgbClr val="00B0F0"/>
                </a:solidFill>
              </a:rPr>
              <a:t>		</a:t>
            </a:r>
            <a:r>
              <a:rPr lang="en-US" b="1" dirty="0">
                <a:solidFill>
                  <a:srgbClr val="00B0F0"/>
                </a:solidFill>
              </a:rPr>
              <a:t> SKIRTS</a:t>
            </a:r>
            <a:r>
              <a:rPr lang="hr-HR" b="1" dirty="0">
                <a:solidFill>
                  <a:srgbClr val="00B0F0"/>
                </a:solidFill>
              </a:rPr>
              <a:t>	</a:t>
            </a:r>
            <a:r>
              <a:rPr lang="en-US" b="1" dirty="0">
                <a:solidFill>
                  <a:srgbClr val="00B0F0"/>
                </a:solidFill>
              </a:rPr>
              <a:t>SWEATSHIRTS</a:t>
            </a:r>
            <a:endParaRPr lang="hr-HR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BLAZERS (</a:t>
            </a:r>
            <a:r>
              <a:rPr lang="hr-HR" b="1" dirty="0">
                <a:solidFill>
                  <a:srgbClr val="00B0F0"/>
                </a:solidFill>
              </a:rPr>
              <a:t>JACKETS</a:t>
            </a:r>
            <a:r>
              <a:rPr lang="en-US" b="1" dirty="0">
                <a:solidFill>
                  <a:srgbClr val="00B0F0"/>
                </a:solidFill>
              </a:rPr>
              <a:t>)</a:t>
            </a: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1853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75A9CC-1F03-E617-BE4B-21DED65EDC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684758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AA306-DEE2-4F68-39EF-F058F7620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79394"/>
            <a:ext cx="5181600" cy="569756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Emma’s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. Read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translations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following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:</a:t>
            </a:r>
          </a:p>
          <a:p>
            <a:pPr marL="0" indent="0" algn="just">
              <a:buNone/>
            </a:pPr>
            <a:r>
              <a:rPr lang="hr-HR" b="1" dirty="0" err="1">
                <a:solidFill>
                  <a:schemeClr val="accent1"/>
                </a:solidFill>
              </a:rPr>
              <a:t>notice</a:t>
            </a:r>
            <a:r>
              <a:rPr lang="hr-HR" b="1" dirty="0"/>
              <a:t> – obavijest </a:t>
            </a:r>
          </a:p>
          <a:p>
            <a:pPr marL="0" indent="0" algn="just">
              <a:buNone/>
            </a:pPr>
            <a:r>
              <a:rPr lang="hr-HR" b="1" dirty="0" err="1">
                <a:solidFill>
                  <a:schemeClr val="accent1"/>
                </a:solidFill>
              </a:rPr>
              <a:t>corridor</a:t>
            </a:r>
            <a:r>
              <a:rPr lang="hr-HR" b="1" dirty="0"/>
              <a:t> – hodnik </a:t>
            </a:r>
          </a:p>
          <a:p>
            <a:pPr marL="0" indent="0" algn="just">
              <a:buNone/>
            </a:pPr>
            <a:r>
              <a:rPr lang="hr-HR" b="1" dirty="0">
                <a:solidFill>
                  <a:schemeClr val="accent1"/>
                </a:solidFill>
              </a:rPr>
              <a:t>break</a:t>
            </a:r>
            <a:r>
              <a:rPr lang="hr-HR" b="1" dirty="0"/>
              <a:t> – pauza</a:t>
            </a:r>
          </a:p>
          <a:p>
            <a:pPr marL="0" indent="0" algn="just">
              <a:buNone/>
            </a:pPr>
            <a:r>
              <a:rPr lang="hr-HR" b="1" dirty="0">
                <a:solidFill>
                  <a:schemeClr val="accent1"/>
                </a:solidFill>
              </a:rPr>
              <a:t>gadget</a:t>
            </a:r>
            <a:r>
              <a:rPr lang="hr-HR" b="1" dirty="0"/>
              <a:t> – uređaj </a:t>
            </a:r>
          </a:p>
          <a:p>
            <a:pPr marL="0" indent="0" algn="just">
              <a:buNone/>
            </a:pPr>
            <a:r>
              <a:rPr lang="hr-HR" b="1" dirty="0">
                <a:solidFill>
                  <a:schemeClr val="accent1"/>
                </a:solidFill>
              </a:rPr>
              <a:t>bike </a:t>
            </a:r>
            <a:r>
              <a:rPr lang="hr-HR" b="1" dirty="0" err="1">
                <a:solidFill>
                  <a:schemeClr val="accent1"/>
                </a:solidFill>
              </a:rPr>
              <a:t>rack</a:t>
            </a:r>
            <a:r>
              <a:rPr lang="hr-HR" b="1" dirty="0">
                <a:solidFill>
                  <a:schemeClr val="accent1"/>
                </a:solidFill>
              </a:rPr>
              <a:t> </a:t>
            </a:r>
            <a:r>
              <a:rPr lang="hr-HR" b="1" dirty="0"/>
              <a:t>– stalak/postolje za bicikle</a:t>
            </a:r>
          </a:p>
          <a:p>
            <a:pPr marL="0" indent="0" algn="just">
              <a:buNone/>
            </a:pPr>
            <a:r>
              <a:rPr lang="hr-HR" b="1" dirty="0" err="1">
                <a:solidFill>
                  <a:schemeClr val="accent1"/>
                </a:solidFill>
              </a:rPr>
              <a:t>wheels</a:t>
            </a:r>
            <a:r>
              <a:rPr lang="hr-HR" b="1" dirty="0"/>
              <a:t> – kotači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89821-AD72-9DB3-9AA2-F2D72C63A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885146"/>
            <a:ext cx="5291091" cy="473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82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204509-4F7E-44C9-EB5E-DD95EF6E0B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687275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22EA0-A37F-4AF6-DACA-929A549A0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1607" y="117814"/>
            <a:ext cx="5609948" cy="1970842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B0553B-A8BE-9966-CEBC-E67B9A95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r="2935"/>
          <a:stretch/>
        </p:blipFill>
        <p:spPr>
          <a:xfrm>
            <a:off x="0" y="2088656"/>
            <a:ext cx="5609948" cy="23433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FF944-523D-59CA-C6C5-DD647A384EDF}"/>
              </a:ext>
            </a:extLst>
          </p:cNvPr>
          <p:cNvSpPr txBox="1"/>
          <p:nvPr/>
        </p:nvSpPr>
        <p:spPr>
          <a:xfrm>
            <a:off x="5690586" y="1927394"/>
            <a:ext cx="6365290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b="1" dirty="0"/>
              <a:t>1 </a:t>
            </a:r>
            <a:r>
              <a:rPr lang="hr-HR" sz="2000" b="1" dirty="0" err="1"/>
              <a:t>Pupils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to </a:t>
            </a:r>
            <a:r>
              <a:rPr lang="hr-HR" sz="2000" b="1" dirty="0" err="1"/>
              <a:t>come</a:t>
            </a:r>
            <a:r>
              <a:rPr lang="hr-HR" sz="2000" b="1" dirty="0"/>
              <a:t> to </a:t>
            </a:r>
            <a:r>
              <a:rPr lang="hr-HR" sz="2000" b="1" dirty="0" err="1"/>
              <a:t>school</a:t>
            </a:r>
            <a:r>
              <a:rPr lang="hr-HR" sz="2000" b="1" dirty="0"/>
              <a:t> </a:t>
            </a:r>
            <a:r>
              <a:rPr lang="hr-HR" sz="2000" b="1" dirty="0">
                <a:solidFill>
                  <a:srgbClr val="FF0000"/>
                </a:solidFill>
              </a:rPr>
              <a:t>on time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2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to </a:t>
            </a:r>
            <a:r>
              <a:rPr lang="hr-HR" sz="2000" b="1" dirty="0" err="1"/>
              <a:t>stay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playground</a:t>
            </a:r>
            <a:r>
              <a:rPr lang="hr-HR" sz="2000" b="1" dirty="0"/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during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breaks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3 </a:t>
            </a:r>
            <a:r>
              <a:rPr lang="hr-HR" sz="2000" b="1" dirty="0" err="1"/>
              <a:t>Girls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to </a:t>
            </a:r>
            <a:r>
              <a:rPr lang="hr-HR" sz="2000" b="1" dirty="0" err="1"/>
              <a:t>wear</a:t>
            </a:r>
            <a:r>
              <a:rPr lang="hr-HR" sz="2000" b="1" dirty="0"/>
              <a:t> </a:t>
            </a:r>
            <a:r>
              <a:rPr lang="hr-HR" sz="2000" b="1" dirty="0">
                <a:solidFill>
                  <a:srgbClr val="FF0000"/>
                </a:solidFill>
              </a:rPr>
              <a:t>a </a:t>
            </a:r>
            <a:r>
              <a:rPr lang="hr-HR" sz="2000" b="1" dirty="0" err="1">
                <a:solidFill>
                  <a:srgbClr val="FF0000"/>
                </a:solidFill>
              </a:rPr>
              <a:t>white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shirt</a:t>
            </a:r>
            <a:r>
              <a:rPr lang="hr-HR" sz="2000" b="1" dirty="0">
                <a:solidFill>
                  <a:srgbClr val="FF0000"/>
                </a:solidFill>
              </a:rPr>
              <a:t>, a </a:t>
            </a:r>
            <a:r>
              <a:rPr lang="hr-HR" sz="2000" b="1" dirty="0" err="1">
                <a:solidFill>
                  <a:srgbClr val="FF0000"/>
                </a:solidFill>
              </a:rPr>
              <a:t>green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sweatshirt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or</a:t>
            </a:r>
            <a:r>
              <a:rPr lang="hr-HR" sz="2000" b="1" dirty="0">
                <a:solidFill>
                  <a:srgbClr val="FF0000"/>
                </a:solidFill>
              </a:rPr>
              <a:t> a </a:t>
            </a:r>
            <a:r>
              <a:rPr lang="hr-HR" sz="2000" b="1" dirty="0" err="1">
                <a:solidFill>
                  <a:srgbClr val="FF0000"/>
                </a:solidFill>
              </a:rPr>
              <a:t>jacket</a:t>
            </a:r>
            <a:r>
              <a:rPr lang="hr-HR" sz="2000" b="1" dirty="0">
                <a:solidFill>
                  <a:srgbClr val="FF0000"/>
                </a:solidFill>
              </a:rPr>
              <a:t>, a </a:t>
            </a:r>
            <a:r>
              <a:rPr lang="hr-HR" sz="2000" b="1" dirty="0" err="1">
                <a:solidFill>
                  <a:srgbClr val="FF0000"/>
                </a:solidFill>
              </a:rPr>
              <a:t>black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skirt</a:t>
            </a:r>
            <a:r>
              <a:rPr lang="hr-HR" sz="2000" b="1" dirty="0">
                <a:solidFill>
                  <a:srgbClr val="FF0000"/>
                </a:solidFill>
              </a:rPr>
              <a:t>,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black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shoes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4 Boys </a:t>
            </a:r>
            <a:r>
              <a:rPr lang="hr-HR" sz="2000" b="1" dirty="0" err="1"/>
              <a:t>have</a:t>
            </a:r>
            <a:r>
              <a:rPr lang="hr-HR" sz="2000" b="1" dirty="0"/>
              <a:t> to put on </a:t>
            </a:r>
            <a:r>
              <a:rPr lang="hr-HR" sz="2000" b="1" dirty="0">
                <a:solidFill>
                  <a:srgbClr val="FF0000"/>
                </a:solidFill>
              </a:rPr>
              <a:t>a </a:t>
            </a:r>
            <a:r>
              <a:rPr lang="hr-HR" sz="2000" b="1" dirty="0" err="1">
                <a:solidFill>
                  <a:srgbClr val="FF0000"/>
                </a:solidFill>
              </a:rPr>
              <a:t>white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shirt</a:t>
            </a:r>
            <a:r>
              <a:rPr lang="hr-HR" sz="2000" b="1" dirty="0">
                <a:solidFill>
                  <a:srgbClr val="FF0000"/>
                </a:solidFill>
              </a:rPr>
              <a:t>, a </a:t>
            </a:r>
            <a:r>
              <a:rPr lang="hr-HR" sz="2000" b="1" dirty="0" err="1">
                <a:solidFill>
                  <a:srgbClr val="FF0000"/>
                </a:solidFill>
              </a:rPr>
              <a:t>green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sweatshirt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or</a:t>
            </a:r>
            <a:r>
              <a:rPr lang="hr-HR" sz="2000" b="1" dirty="0">
                <a:solidFill>
                  <a:srgbClr val="FF0000"/>
                </a:solidFill>
              </a:rPr>
              <a:t> a </a:t>
            </a:r>
            <a:r>
              <a:rPr lang="hr-HR" sz="2000" b="1" dirty="0" err="1">
                <a:solidFill>
                  <a:srgbClr val="FF0000"/>
                </a:solidFill>
              </a:rPr>
              <a:t>jacket</a:t>
            </a:r>
            <a:r>
              <a:rPr lang="hr-HR" sz="2000" b="1" dirty="0">
                <a:solidFill>
                  <a:srgbClr val="FF0000"/>
                </a:solidFill>
              </a:rPr>
              <a:t>, a </a:t>
            </a:r>
            <a:r>
              <a:rPr lang="hr-HR" sz="2000" b="1" dirty="0" err="1">
                <a:solidFill>
                  <a:srgbClr val="FF0000"/>
                </a:solidFill>
              </a:rPr>
              <a:t>tie</a:t>
            </a:r>
            <a:r>
              <a:rPr lang="hr-HR" sz="2000" b="1" dirty="0">
                <a:solidFill>
                  <a:srgbClr val="FF0000"/>
                </a:solidFill>
              </a:rPr>
              <a:t>, </a:t>
            </a:r>
            <a:r>
              <a:rPr lang="hr-HR" sz="2000" b="1" dirty="0" err="1">
                <a:solidFill>
                  <a:srgbClr val="FF0000"/>
                </a:solidFill>
              </a:rPr>
              <a:t>black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trousers</a:t>
            </a:r>
            <a:r>
              <a:rPr lang="hr-HR" sz="2000" b="1" dirty="0">
                <a:solidFill>
                  <a:srgbClr val="FF0000"/>
                </a:solidFill>
              </a:rPr>
              <a:t>,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black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shoes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5 </a:t>
            </a:r>
            <a:r>
              <a:rPr lang="hr-HR" sz="2000" b="1" dirty="0" err="1"/>
              <a:t>Girls</a:t>
            </a:r>
            <a:r>
              <a:rPr lang="hr-HR" sz="2000" b="1" dirty="0"/>
              <a:t> </a:t>
            </a:r>
            <a:r>
              <a:rPr lang="hr-HR" sz="2000" b="1" dirty="0" err="1"/>
              <a:t>mustn’t</a:t>
            </a:r>
            <a:r>
              <a:rPr lang="hr-HR" sz="2000" b="1" dirty="0"/>
              <a:t> </a:t>
            </a:r>
            <a:r>
              <a:rPr lang="hr-HR" sz="2000" b="1" dirty="0" err="1"/>
              <a:t>wear</a:t>
            </a:r>
            <a:r>
              <a:rPr lang="hr-HR" sz="2000" b="1" dirty="0"/>
              <a:t> </a:t>
            </a:r>
            <a:r>
              <a:rPr lang="hr-HR" sz="2000" b="1" dirty="0">
                <a:solidFill>
                  <a:srgbClr val="FF0000"/>
                </a:solidFill>
              </a:rPr>
              <a:t>a mini </a:t>
            </a:r>
            <a:r>
              <a:rPr lang="hr-HR" sz="2000" b="1" dirty="0" err="1">
                <a:solidFill>
                  <a:srgbClr val="FF0000"/>
                </a:solidFill>
              </a:rPr>
              <a:t>skirt</a:t>
            </a:r>
            <a:r>
              <a:rPr lang="hr-HR" sz="2000" b="1" dirty="0">
                <a:solidFill>
                  <a:srgbClr val="FF0000"/>
                </a:solidFill>
              </a:rPr>
              <a:t>, make </a:t>
            </a:r>
            <a:r>
              <a:rPr lang="hr-HR" sz="2000" b="1" dirty="0" err="1">
                <a:solidFill>
                  <a:srgbClr val="FF0000"/>
                </a:solidFill>
              </a:rPr>
              <a:t>up</a:t>
            </a:r>
            <a:r>
              <a:rPr lang="hr-HR" sz="2000" b="1" dirty="0">
                <a:solidFill>
                  <a:srgbClr val="FF0000"/>
                </a:solidFill>
              </a:rPr>
              <a:t>, </a:t>
            </a:r>
            <a:r>
              <a:rPr lang="hr-HR" sz="2000" b="1" dirty="0" err="1">
                <a:solidFill>
                  <a:srgbClr val="FF0000"/>
                </a:solidFill>
              </a:rPr>
              <a:t>or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jewellery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6 </a:t>
            </a:r>
            <a:r>
              <a:rPr lang="hr-HR" sz="2000" b="1" dirty="0" err="1"/>
              <a:t>Pupils</a:t>
            </a:r>
            <a:r>
              <a:rPr lang="hr-HR" sz="2000" b="1" dirty="0"/>
              <a:t> </a:t>
            </a:r>
            <a:r>
              <a:rPr lang="hr-HR" sz="2000" b="1" dirty="0" err="1"/>
              <a:t>mustn’t</a:t>
            </a:r>
            <a:r>
              <a:rPr lang="hr-HR" sz="2000" b="1" dirty="0"/>
              <a:t> </a:t>
            </a:r>
            <a:r>
              <a:rPr lang="hr-HR" sz="2000" b="1" dirty="0" err="1"/>
              <a:t>bring</a:t>
            </a:r>
            <a:r>
              <a:rPr lang="hr-HR" sz="2000" b="1" dirty="0"/>
              <a:t> </a:t>
            </a:r>
            <a:r>
              <a:rPr lang="hr-HR" sz="2000" b="1" dirty="0" err="1"/>
              <a:t>their</a:t>
            </a:r>
            <a:r>
              <a:rPr lang="hr-HR" sz="2000" b="1" dirty="0"/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pets</a:t>
            </a:r>
            <a:r>
              <a:rPr lang="hr-HR" sz="2000" b="1" dirty="0">
                <a:solidFill>
                  <a:srgbClr val="FF0000"/>
                </a:solidFill>
              </a:rPr>
              <a:t> to </a:t>
            </a:r>
            <a:r>
              <a:rPr lang="hr-HR" sz="2000" b="1" dirty="0" err="1">
                <a:solidFill>
                  <a:srgbClr val="FF0000"/>
                </a:solidFill>
              </a:rPr>
              <a:t>school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7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mustn’t</a:t>
            </a:r>
            <a:r>
              <a:rPr lang="hr-HR" sz="2000" b="1" dirty="0"/>
              <a:t> make </a:t>
            </a:r>
            <a:r>
              <a:rPr lang="hr-HR" sz="2000" b="1" dirty="0" err="1">
                <a:solidFill>
                  <a:srgbClr val="FF0000"/>
                </a:solidFill>
              </a:rPr>
              <a:t>noise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corridors</a:t>
            </a:r>
            <a:r>
              <a:rPr lang="hr-HR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hr-HR" sz="2000" b="1" dirty="0"/>
              <a:t>8 </a:t>
            </a:r>
            <a:r>
              <a:rPr lang="hr-HR" sz="2000" b="1" dirty="0" err="1"/>
              <a:t>Pupils</a:t>
            </a:r>
            <a:r>
              <a:rPr lang="hr-HR" sz="2000" b="1" dirty="0"/>
              <a:t> </a:t>
            </a:r>
            <a:r>
              <a:rPr lang="hr-HR" sz="2000" b="1" dirty="0" err="1"/>
              <a:t>mustn’t</a:t>
            </a:r>
            <a:r>
              <a:rPr lang="hr-HR" sz="2000" b="1" dirty="0"/>
              <a:t> use </a:t>
            </a:r>
            <a:r>
              <a:rPr lang="hr-HR" sz="2000" b="1" dirty="0" err="1">
                <a:solidFill>
                  <a:srgbClr val="FF0000"/>
                </a:solidFill>
              </a:rPr>
              <a:t>mobile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phones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or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earphones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class</a:t>
            </a:r>
            <a:r>
              <a:rPr lang="hr-HR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6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A42C4-6362-CF14-26E8-6D4866FF8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288" y="336715"/>
            <a:ext cx="5664525" cy="618456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</a:t>
            </a:r>
          </a:p>
          <a:p>
            <a:pPr marL="0" indent="0" algn="just">
              <a:buNone/>
            </a:pPr>
            <a:r>
              <a:rPr lang="hr-HR" sz="2400" dirty="0" err="1"/>
              <a:t>We</a:t>
            </a:r>
            <a:r>
              <a:rPr lang="hr-HR" sz="2400" dirty="0"/>
              <a:t> use HAVE TO (</a:t>
            </a:r>
            <a:r>
              <a:rPr lang="hr-HR" sz="2400" dirty="0" err="1"/>
              <a:t>or</a:t>
            </a:r>
            <a:r>
              <a:rPr lang="hr-HR" sz="2400" dirty="0"/>
              <a:t> MUST) to talk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something</a:t>
            </a:r>
            <a:r>
              <a:rPr lang="hr-HR" sz="2400" dirty="0"/>
              <a:t> </a:t>
            </a:r>
            <a:r>
              <a:rPr lang="hr-HR" sz="2400" dirty="0" err="1"/>
              <a:t>that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necessary</a:t>
            </a:r>
            <a:r>
              <a:rPr lang="hr-HR" sz="2400" dirty="0"/>
              <a:t>.</a:t>
            </a:r>
          </a:p>
          <a:p>
            <a:pPr marL="0" indent="0" algn="just">
              <a:buNone/>
            </a:pPr>
            <a:r>
              <a:rPr lang="hr-HR" sz="2400" dirty="0"/>
              <a:t> </a:t>
            </a:r>
            <a:r>
              <a:rPr lang="hr-HR" sz="2400" dirty="0">
                <a:solidFill>
                  <a:schemeClr val="accent1"/>
                </a:solidFill>
              </a:rPr>
              <a:t>Koristimo HAVE TO (ili MUST) kada govorimo o nečemu što je nužno, tj. neophodno učiniti.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400" b="1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I HAVE TO DO </a:t>
            </a:r>
            <a:r>
              <a:rPr lang="hr-HR" sz="2400" b="1" dirty="0" err="1"/>
              <a:t>my</a:t>
            </a:r>
            <a:r>
              <a:rPr lang="hr-HR" sz="2400" b="1" dirty="0"/>
              <a:t> </a:t>
            </a:r>
            <a:r>
              <a:rPr lang="hr-HR" sz="2400" b="1" dirty="0" err="1"/>
              <a:t>homework</a:t>
            </a:r>
            <a:r>
              <a:rPr lang="hr-HR" sz="2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400" dirty="0"/>
              <a:t> (My </a:t>
            </a:r>
            <a:r>
              <a:rPr lang="hr-HR" sz="2400" dirty="0" err="1"/>
              <a:t>teacher</a:t>
            </a:r>
            <a:r>
              <a:rPr lang="hr-HR" sz="2400" dirty="0"/>
              <a:t> </a:t>
            </a:r>
            <a:r>
              <a:rPr lang="hr-HR" sz="2400" dirty="0" err="1"/>
              <a:t>gets</a:t>
            </a:r>
            <a:r>
              <a:rPr lang="hr-HR" sz="2400" dirty="0"/>
              <a:t> </a:t>
            </a:r>
            <a:r>
              <a:rPr lang="hr-HR" sz="2400" dirty="0" err="1"/>
              <a:t>angry</a:t>
            </a:r>
            <a:r>
              <a:rPr lang="hr-HR" sz="2400" dirty="0"/>
              <a:t> </a:t>
            </a:r>
            <a:r>
              <a:rPr lang="hr-HR" sz="2400" dirty="0" err="1"/>
              <a:t>when</a:t>
            </a:r>
            <a:r>
              <a:rPr lang="hr-HR" sz="2400" dirty="0"/>
              <a:t> I </a:t>
            </a:r>
            <a:r>
              <a:rPr lang="hr-HR" sz="2400" dirty="0" err="1"/>
              <a:t>don’t</a:t>
            </a:r>
            <a:r>
              <a:rPr lang="hr-HR" sz="2400" dirty="0"/>
              <a:t> do </a:t>
            </a:r>
            <a:r>
              <a:rPr lang="hr-HR" sz="2400" dirty="0" err="1"/>
              <a:t>it</a:t>
            </a:r>
            <a:r>
              <a:rPr lang="hr-HR" sz="2400" dirty="0"/>
              <a:t>.) </a:t>
            </a:r>
          </a:p>
          <a:p>
            <a:pPr marL="0" indent="0" algn="just">
              <a:buNone/>
            </a:pPr>
            <a:r>
              <a:rPr lang="hr-HR" sz="2400" b="1" dirty="0">
                <a:solidFill>
                  <a:srgbClr val="FF0000"/>
                </a:solidFill>
              </a:rPr>
              <a:t>Moram</a:t>
            </a:r>
            <a:r>
              <a:rPr lang="hr-HR" sz="2400" b="1" dirty="0">
                <a:solidFill>
                  <a:schemeClr val="accent1"/>
                </a:solidFill>
              </a:rPr>
              <a:t> napisati domaću zadaću. </a:t>
            </a:r>
          </a:p>
          <a:p>
            <a:pPr marL="0" indent="0" algn="just">
              <a:buNone/>
            </a:pPr>
            <a:r>
              <a:rPr lang="hr-HR" sz="2400" dirty="0">
                <a:solidFill>
                  <a:schemeClr val="accent1"/>
                </a:solidFill>
              </a:rPr>
              <a:t>(Moja učiteljica je ljuta kada ju ne napravim.)</a:t>
            </a:r>
          </a:p>
          <a:p>
            <a:pPr marL="0" indent="0" algn="just">
              <a:buNone/>
            </a:pPr>
            <a:r>
              <a:rPr lang="hr-HR" sz="2400" b="1" dirty="0">
                <a:solidFill>
                  <a:srgbClr val="FF0000"/>
                </a:solidFill>
              </a:rPr>
              <a:t>I MUST DO </a:t>
            </a:r>
            <a:r>
              <a:rPr lang="hr-HR" sz="2400" b="1" dirty="0" err="1"/>
              <a:t>my</a:t>
            </a:r>
            <a:r>
              <a:rPr lang="hr-HR" sz="2400" b="1" dirty="0"/>
              <a:t> </a:t>
            </a:r>
            <a:r>
              <a:rPr lang="hr-HR" sz="2400" b="1" dirty="0" err="1"/>
              <a:t>homework</a:t>
            </a:r>
            <a:r>
              <a:rPr lang="hr-HR" sz="2400" b="1" dirty="0"/>
              <a:t>. </a:t>
            </a:r>
            <a:r>
              <a:rPr lang="hr-HR" sz="2400" dirty="0"/>
              <a:t>(I </a:t>
            </a:r>
            <a:r>
              <a:rPr lang="hr-HR" sz="2400" dirty="0" err="1"/>
              <a:t>want</a:t>
            </a:r>
            <a:r>
              <a:rPr lang="hr-HR" sz="2400" dirty="0"/>
              <a:t> to </a:t>
            </a:r>
            <a:r>
              <a:rPr lang="hr-HR" sz="2400" dirty="0" err="1"/>
              <a:t>play</a:t>
            </a:r>
            <a:r>
              <a:rPr lang="hr-HR" sz="2400" dirty="0"/>
              <a:t> </a:t>
            </a:r>
            <a:r>
              <a:rPr lang="hr-HR" sz="2400" dirty="0" err="1"/>
              <a:t>outside</a:t>
            </a:r>
            <a:r>
              <a:rPr lang="hr-HR" sz="2400" dirty="0"/>
              <a:t> </a:t>
            </a:r>
            <a:r>
              <a:rPr lang="hr-HR" sz="2400" dirty="0" err="1"/>
              <a:t>later</a:t>
            </a:r>
            <a:r>
              <a:rPr lang="hr-HR" sz="2400" dirty="0"/>
              <a:t> on.)</a:t>
            </a:r>
          </a:p>
          <a:p>
            <a:pPr marL="0" indent="0" algn="just">
              <a:buNone/>
            </a:pPr>
            <a:r>
              <a:rPr lang="hr-HR" sz="2400" b="1" dirty="0">
                <a:solidFill>
                  <a:srgbClr val="FF0000"/>
                </a:solidFill>
              </a:rPr>
              <a:t>Moram</a:t>
            </a:r>
            <a:r>
              <a:rPr lang="hr-HR" sz="2400" b="1" dirty="0">
                <a:solidFill>
                  <a:schemeClr val="accent1"/>
                </a:solidFill>
              </a:rPr>
              <a:t> napisati domaću zadaću</a:t>
            </a:r>
            <a:r>
              <a:rPr lang="hr-HR" sz="2400" dirty="0">
                <a:solidFill>
                  <a:schemeClr val="accent1"/>
                </a:solidFill>
              </a:rPr>
              <a:t>. (Želim se igrati vani kasnije.)</a:t>
            </a: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C7FFD3-24C0-66E3-D25D-2C050297CD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1091" cy="685800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F4D49-CA4D-488A-4797-62F16443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" y="2211448"/>
            <a:ext cx="5904567" cy="23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2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A42C4-6362-CF14-26E8-6D4866FF8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343" y="1293060"/>
            <a:ext cx="5486401" cy="4730235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dirty="0">
                <a:solidFill>
                  <a:srgbClr val="FF0000"/>
                </a:solidFill>
              </a:rPr>
              <a:t>MUSTN’T</a:t>
            </a:r>
            <a:r>
              <a:rPr lang="hr-HR" sz="2400" dirty="0"/>
              <a:t>  to talk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something</a:t>
            </a:r>
            <a:r>
              <a:rPr lang="hr-HR" sz="2400" dirty="0"/>
              <a:t> </a:t>
            </a:r>
            <a:r>
              <a:rPr lang="hr-HR" sz="2400" dirty="0" err="1"/>
              <a:t>that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not</a:t>
            </a:r>
            <a:r>
              <a:rPr lang="hr-HR" sz="2400" dirty="0"/>
              <a:t> </a:t>
            </a:r>
            <a:r>
              <a:rPr lang="hr-HR" sz="2400" dirty="0" err="1"/>
              <a:t>allowed</a:t>
            </a:r>
            <a:r>
              <a:rPr lang="hr-HR" sz="2400" dirty="0"/>
              <a:t>.</a:t>
            </a:r>
          </a:p>
          <a:p>
            <a:pPr marL="0" indent="0" algn="just">
              <a:buNone/>
            </a:pPr>
            <a:r>
              <a:rPr lang="hr-HR" sz="2400" dirty="0">
                <a:solidFill>
                  <a:schemeClr val="accent1"/>
                </a:solidFill>
              </a:rPr>
              <a:t>Koristimo </a:t>
            </a:r>
            <a:r>
              <a:rPr lang="hr-HR" sz="2400" dirty="0">
                <a:solidFill>
                  <a:srgbClr val="FF0000"/>
                </a:solidFill>
              </a:rPr>
              <a:t>MUSTN’T</a:t>
            </a:r>
            <a:r>
              <a:rPr lang="hr-HR" sz="2400" dirty="0">
                <a:solidFill>
                  <a:schemeClr val="accent1"/>
                </a:solidFill>
              </a:rPr>
              <a:t> kada govorimo o nečemu što nije dozvoljeno činiti, tj. kada je nešto zabranjeno.</a:t>
            </a:r>
          </a:p>
          <a:p>
            <a:pPr marL="0" indent="0" algn="just">
              <a:buNone/>
            </a:pPr>
            <a:endParaRPr lang="hr-HR" sz="24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sz="2400" b="1" dirty="0" err="1"/>
              <a:t>We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MUSTN’T FORGET </a:t>
            </a:r>
            <a:r>
              <a:rPr lang="hr-HR" sz="2400" b="1" dirty="0" err="1"/>
              <a:t>our</a:t>
            </a:r>
            <a:r>
              <a:rPr lang="hr-HR" sz="2400" b="1" dirty="0"/>
              <a:t> </a:t>
            </a:r>
            <a:r>
              <a:rPr lang="hr-HR" sz="2400" b="1" dirty="0" err="1"/>
              <a:t>homework</a:t>
            </a:r>
            <a:r>
              <a:rPr lang="hr-HR" sz="2400" b="1" dirty="0"/>
              <a:t> </a:t>
            </a:r>
            <a:r>
              <a:rPr lang="hr-HR" sz="2400" b="1" dirty="0" err="1"/>
              <a:t>if</a:t>
            </a:r>
            <a:r>
              <a:rPr lang="hr-HR" sz="2400" b="1" dirty="0"/>
              <a:t> </a:t>
            </a:r>
            <a:r>
              <a:rPr lang="hr-HR" sz="2400" b="1" dirty="0" err="1"/>
              <a:t>we</a:t>
            </a:r>
            <a:r>
              <a:rPr lang="hr-HR" sz="2400" b="1" dirty="0"/>
              <a:t> </a:t>
            </a:r>
            <a:r>
              <a:rPr lang="hr-HR" sz="2400" b="1" dirty="0" err="1"/>
              <a:t>don’t</a:t>
            </a:r>
            <a:r>
              <a:rPr lang="hr-HR" sz="2400" b="1" dirty="0"/>
              <a:t> </a:t>
            </a:r>
            <a:r>
              <a:rPr lang="hr-HR" sz="2400" b="1" dirty="0" err="1"/>
              <a:t>want</a:t>
            </a:r>
            <a:r>
              <a:rPr lang="hr-HR" sz="2400" b="1" dirty="0"/>
              <a:t> a </a:t>
            </a:r>
            <a:r>
              <a:rPr lang="hr-HR" sz="2400" b="1" dirty="0" err="1"/>
              <a:t>bad</a:t>
            </a:r>
            <a:r>
              <a:rPr lang="hr-HR" sz="2400" b="1" dirty="0"/>
              <a:t> </a:t>
            </a:r>
            <a:r>
              <a:rPr lang="hr-HR" sz="2400" b="1" dirty="0" err="1"/>
              <a:t>mark</a:t>
            </a:r>
            <a:r>
              <a:rPr lang="hr-HR" sz="2400" b="1" dirty="0"/>
              <a:t>.</a:t>
            </a:r>
          </a:p>
          <a:p>
            <a:pPr marL="0" indent="0" algn="just">
              <a:buNone/>
            </a:pPr>
            <a:r>
              <a:rPr lang="hr-HR" sz="2400" dirty="0">
                <a:solidFill>
                  <a:srgbClr val="FF0000"/>
                </a:solidFill>
              </a:rPr>
              <a:t>Ne smijemo </a:t>
            </a:r>
            <a:r>
              <a:rPr lang="hr-HR" sz="2400" dirty="0">
                <a:solidFill>
                  <a:schemeClr val="accent1"/>
                </a:solidFill>
              </a:rPr>
              <a:t>zaboraviti domaću zadaću ako ne želimo dobiti lošu ocjenu.</a:t>
            </a: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C7FFD3-24C0-66E3-D25D-2C050297CD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1091" cy="685800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F4D49-CA4D-488A-4797-62F16443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9" y="2230075"/>
            <a:ext cx="5904567" cy="23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33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A42C4-6362-CF14-26E8-6D4866FF8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9677" y="336715"/>
            <a:ext cx="5486401" cy="577885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dirty="0">
                <a:solidFill>
                  <a:srgbClr val="FF0000"/>
                </a:solidFill>
              </a:rPr>
              <a:t>DON’T HAVE TO / DOESN’T HAVE TO  </a:t>
            </a:r>
            <a:r>
              <a:rPr lang="hr-HR" sz="2400" dirty="0" err="1"/>
              <a:t>when</a:t>
            </a:r>
            <a:r>
              <a:rPr lang="hr-HR" sz="2400" dirty="0"/>
              <a:t> </a:t>
            </a:r>
            <a:r>
              <a:rPr lang="hr-HR" sz="2400" dirty="0" err="1"/>
              <a:t>something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not</a:t>
            </a:r>
            <a:r>
              <a:rPr lang="hr-HR" sz="2400" dirty="0"/>
              <a:t> </a:t>
            </a:r>
            <a:r>
              <a:rPr lang="hr-HR" sz="2400" dirty="0" err="1"/>
              <a:t>necessary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have</a:t>
            </a:r>
            <a:r>
              <a:rPr lang="hr-HR" sz="2400" dirty="0"/>
              <a:t> a </a:t>
            </a:r>
            <a:r>
              <a:rPr lang="hr-HR" sz="2400" dirty="0" err="1"/>
              <a:t>choice</a:t>
            </a:r>
            <a:r>
              <a:rPr lang="hr-HR" sz="2400" dirty="0"/>
              <a:t>.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DON’T HAVE TO </a:t>
            </a:r>
            <a:r>
              <a:rPr lang="hr-HR" sz="2400" dirty="0">
                <a:solidFill>
                  <a:schemeClr val="accent1"/>
                </a:solidFill>
              </a:rPr>
              <a:t>/ </a:t>
            </a:r>
            <a:r>
              <a:rPr lang="hr-HR" sz="2400" dirty="0">
                <a:solidFill>
                  <a:srgbClr val="FF0000"/>
                </a:solidFill>
              </a:rPr>
              <a:t>DOESN’T HAVE TO </a:t>
            </a:r>
            <a:r>
              <a:rPr lang="hr-HR" sz="2400" dirty="0">
                <a:solidFill>
                  <a:schemeClr val="accent1"/>
                </a:solidFill>
              </a:rPr>
              <a:t>koristimo kada nešto nije nužno učiniti te imamo mogućnost odabira.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b="1" dirty="0" err="1"/>
              <a:t>We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DON’T HAVE TO DO </a:t>
            </a:r>
            <a:r>
              <a:rPr lang="hr-HR" sz="2400" b="1" dirty="0" err="1"/>
              <a:t>homework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blue</a:t>
            </a:r>
            <a:r>
              <a:rPr lang="hr-HR" sz="2400" b="1" dirty="0"/>
              <a:t> </a:t>
            </a:r>
            <a:r>
              <a:rPr lang="hr-HR" sz="2400" b="1" dirty="0" err="1"/>
              <a:t>ink</a:t>
            </a:r>
            <a:r>
              <a:rPr lang="hr-HR" sz="2400" b="1" dirty="0"/>
              <a:t>.</a:t>
            </a:r>
            <a:endParaRPr lang="hr-HR" sz="2400" dirty="0"/>
          </a:p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Ne moramo </a:t>
            </a:r>
            <a:r>
              <a:rPr lang="hr-HR" sz="2400" dirty="0">
                <a:solidFill>
                  <a:schemeClr val="accent1"/>
                </a:solidFill>
              </a:rPr>
              <a:t>pisati domaću zadaću plavom kemijskom olovkom.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C7FFD3-24C0-66E3-D25D-2C050297CD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1091" cy="685800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F4D49-CA4D-488A-4797-62F16443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9" y="2230075"/>
            <a:ext cx="5904567" cy="23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640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20.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075749" y="701296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teacher</a:t>
            </a:r>
            <a:r>
              <a:rPr lang="hr-HR" sz="2800" b="1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A6B9ED-2F1C-1640-D694-2FBDB3E03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602" y="1209589"/>
            <a:ext cx="4003829" cy="537880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C1649F-739D-B192-5711-1A1ACCA70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0" y="1920642"/>
            <a:ext cx="5543708" cy="354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8A4D44-B7A2-76F6-3DB1-62D8896E210B}"/>
              </a:ext>
            </a:extLst>
          </p:cNvPr>
          <p:cNvSpPr txBox="1"/>
          <p:nvPr/>
        </p:nvSpPr>
        <p:spPr>
          <a:xfrm>
            <a:off x="6075748" y="2626648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rules</a:t>
            </a:r>
            <a:r>
              <a:rPr lang="hr-HR" sz="2800" b="1" dirty="0"/>
              <a:t> </a:t>
            </a:r>
            <a:r>
              <a:rPr lang="hr-HR" sz="2800" b="1" dirty="0" err="1"/>
              <a:t>abour</a:t>
            </a:r>
            <a:r>
              <a:rPr lang="hr-HR" sz="2800" b="1" dirty="0"/>
              <a:t> </a:t>
            </a:r>
            <a:r>
              <a:rPr lang="hr-HR" sz="2800" b="1" dirty="0" err="1"/>
              <a:t>effective</a:t>
            </a:r>
            <a:r>
              <a:rPr lang="hr-HR" sz="2800" b="1" dirty="0"/>
              <a:t> </a:t>
            </a:r>
            <a:r>
              <a:rPr lang="hr-HR" sz="2800" b="1" dirty="0" err="1"/>
              <a:t>language</a:t>
            </a:r>
            <a:r>
              <a:rPr lang="hr-HR" sz="2800" b="1" dirty="0"/>
              <a:t> </a:t>
            </a:r>
            <a:r>
              <a:rPr lang="hr-HR" sz="2800" b="1" dirty="0" err="1"/>
              <a:t>learning</a:t>
            </a:r>
            <a:r>
              <a:rPr lang="hr-HR" sz="2800" b="1" dirty="0"/>
              <a:t>. Use </a:t>
            </a:r>
            <a:r>
              <a:rPr lang="hr-HR" sz="2800" b="1" dirty="0" err="1"/>
              <a:t>suggetions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teacher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E362A-13D3-99B4-3BFC-33F81044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0" y="1920642"/>
            <a:ext cx="5598681" cy="440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49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1F387E-1312-44EC-BD29-BDFE25324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221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68A44-5AF7-2E4A-CE33-ABE97001A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309"/>
            <a:ext cx="5181600" cy="5981654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recordings</a:t>
            </a:r>
            <a:r>
              <a:rPr lang="hr-HR" b="1" dirty="0"/>
              <a:t> </a:t>
            </a:r>
            <a:r>
              <a:rPr lang="hr-HR" b="1" dirty="0" err="1"/>
              <a:t>twice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order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dialogues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hear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number</a:t>
            </a:r>
            <a:r>
              <a:rPr lang="hr-HR" b="1" dirty="0"/>
              <a:t> </a:t>
            </a:r>
            <a:r>
              <a:rPr lang="hr-HR" b="1" dirty="0" err="1"/>
              <a:t>next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corresponding</a:t>
            </a:r>
            <a:r>
              <a:rPr lang="hr-HR" b="1" dirty="0"/>
              <a:t> </a:t>
            </a:r>
            <a:r>
              <a:rPr lang="hr-HR" b="1" dirty="0" err="1"/>
              <a:t>illustration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1</a:t>
            </a:r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2 </a:t>
            </a:r>
          </a:p>
          <a:p>
            <a:pPr marL="0" indent="0" algn="just">
              <a:buNone/>
            </a:pPr>
            <a:r>
              <a:rPr lang="hr-HR" b="1" dirty="0" err="1"/>
              <a:t>Dialogue</a:t>
            </a:r>
            <a:r>
              <a:rPr lang="hr-HR" b="1" dirty="0"/>
              <a:t> 3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BCB4E-6D08-71D5-659A-01767BA000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1" y="1349406"/>
            <a:ext cx="4975874" cy="441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4_1_school_rules__dialogue_1_">
            <a:hlinkClick r:id="" action="ppaction://media"/>
            <a:extLst>
              <a:ext uri="{FF2B5EF4-FFF2-40B4-BE49-F238E27FC236}">
                <a16:creationId xmlns:a16="http://schemas.microsoft.com/office/drawing/2014/main" id="{FA296EB3-26F2-9D00-6BC7-D5D19DFB8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3244" y="3283026"/>
            <a:ext cx="487363" cy="487363"/>
          </a:xfrm>
          <a:prstGeom prst="rect">
            <a:avLst/>
          </a:prstGeom>
        </p:spPr>
      </p:pic>
      <p:pic>
        <p:nvPicPr>
          <p:cNvPr id="10" name="l__4_2_school_rules__dialogue_2_">
            <a:hlinkClick r:id="" action="ppaction://media"/>
            <a:extLst>
              <a:ext uri="{FF2B5EF4-FFF2-40B4-BE49-F238E27FC236}">
                <a16:creationId xmlns:a16="http://schemas.microsoft.com/office/drawing/2014/main" id="{728DF88F-5568-0643-6919-CBAC8C77CB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3244" y="3794348"/>
            <a:ext cx="487363" cy="487363"/>
          </a:xfrm>
          <a:prstGeom prst="rect">
            <a:avLst/>
          </a:prstGeom>
        </p:spPr>
      </p:pic>
      <p:pic>
        <p:nvPicPr>
          <p:cNvPr id="11" name="l__4_3_school_rules__dialogue_3_">
            <a:hlinkClick r:id="" action="ppaction://media"/>
            <a:extLst>
              <a:ext uri="{FF2B5EF4-FFF2-40B4-BE49-F238E27FC236}">
                <a16:creationId xmlns:a16="http://schemas.microsoft.com/office/drawing/2014/main" id="{38642975-2DD1-2A29-5F9E-3AA06AF9CF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3245" y="4305670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6B8436-DF37-54E1-5C48-F53476A1215F}"/>
              </a:ext>
            </a:extLst>
          </p:cNvPr>
          <p:cNvSpPr txBox="1"/>
          <p:nvPr/>
        </p:nvSpPr>
        <p:spPr>
          <a:xfrm>
            <a:off x="6172200" y="5220070"/>
            <a:ext cx="445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60806-AB77-23D5-7BD7-853A34CE15F9}"/>
              </a:ext>
            </a:extLst>
          </p:cNvPr>
          <p:cNvSpPr txBox="1"/>
          <p:nvPr/>
        </p:nvSpPr>
        <p:spPr>
          <a:xfrm>
            <a:off x="3515558" y="1882066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27A6B-333B-E79F-3E7C-9AC275F5E514}"/>
              </a:ext>
            </a:extLst>
          </p:cNvPr>
          <p:cNvSpPr txBox="1"/>
          <p:nvPr/>
        </p:nvSpPr>
        <p:spPr>
          <a:xfrm>
            <a:off x="2268246" y="5323928"/>
            <a:ext cx="34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84E34-E1B2-C0B2-6E33-B467316BBAA2}"/>
              </a:ext>
            </a:extLst>
          </p:cNvPr>
          <p:cNvSpPr txBox="1"/>
          <p:nvPr/>
        </p:nvSpPr>
        <p:spPr>
          <a:xfrm>
            <a:off x="374343" y="2816804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11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8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68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828</Words>
  <Application>Microsoft Office PowerPoint</Application>
  <PresentationFormat>Widescreen</PresentationFormat>
  <Paragraphs>119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Lesson 4  School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20.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19.</vt:lpstr>
      <vt:lpstr>Workbook, page 21.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 School rules</dc:title>
  <dc:creator>Josipa</dc:creator>
  <cp:lastModifiedBy>Sanja Ivoš</cp:lastModifiedBy>
  <cp:revision>73</cp:revision>
  <dcterms:created xsi:type="dcterms:W3CDTF">2022-07-15T15:29:26Z</dcterms:created>
  <dcterms:modified xsi:type="dcterms:W3CDTF">2022-08-31T07:50:04Z</dcterms:modified>
</cp:coreProperties>
</file>